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7194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F2966-09C3-48B1-9292-001699FC56C3}" type="datetimeFigureOut">
              <a:rPr lang="en-US" smtClean="0"/>
              <a:pPr/>
              <a:t>3/14/2013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F5FFD-5EDD-472F-B163-FF7AB584AF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F2966-09C3-48B1-9292-001699FC56C3}" type="datetimeFigureOut">
              <a:rPr lang="en-US" smtClean="0"/>
              <a:pPr/>
              <a:t>3/14/2013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F5FFD-5EDD-472F-B163-FF7AB584AF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F2966-09C3-48B1-9292-001699FC56C3}" type="datetimeFigureOut">
              <a:rPr lang="en-US" smtClean="0"/>
              <a:pPr/>
              <a:t>3/14/2013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F5FFD-5EDD-472F-B163-FF7AB584AF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F2966-09C3-48B1-9292-001699FC56C3}" type="datetimeFigureOut">
              <a:rPr lang="en-US" smtClean="0"/>
              <a:pPr/>
              <a:t>3/14/2013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F5FFD-5EDD-472F-B163-FF7AB584AF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F2966-09C3-48B1-9292-001699FC56C3}" type="datetimeFigureOut">
              <a:rPr lang="en-US" smtClean="0"/>
              <a:pPr/>
              <a:t>3/14/2013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F5FFD-5EDD-472F-B163-FF7AB584AF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F2966-09C3-48B1-9292-001699FC56C3}" type="datetimeFigureOut">
              <a:rPr lang="en-US" smtClean="0"/>
              <a:pPr/>
              <a:t>3/14/2013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F5FFD-5EDD-472F-B163-FF7AB584AF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F2966-09C3-48B1-9292-001699FC56C3}" type="datetimeFigureOut">
              <a:rPr lang="en-US" smtClean="0"/>
              <a:pPr/>
              <a:t>3/14/2013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F5FFD-5EDD-472F-B163-FF7AB584AF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F2966-09C3-48B1-9292-001699FC56C3}" type="datetimeFigureOut">
              <a:rPr lang="en-US" smtClean="0"/>
              <a:pPr/>
              <a:t>3/14/2013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F5FFD-5EDD-472F-B163-FF7AB584AF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F2966-09C3-48B1-9292-001699FC56C3}" type="datetimeFigureOut">
              <a:rPr lang="en-US" smtClean="0"/>
              <a:pPr/>
              <a:t>3/14/2013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F5FFD-5EDD-472F-B163-FF7AB584AF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F2966-09C3-48B1-9292-001699FC56C3}" type="datetimeFigureOut">
              <a:rPr lang="en-US" smtClean="0"/>
              <a:pPr/>
              <a:t>3/14/2013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F5FFD-5EDD-472F-B163-FF7AB584AF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F2966-09C3-48B1-9292-001699FC56C3}" type="datetimeFigureOut">
              <a:rPr lang="en-US" smtClean="0"/>
              <a:pPr/>
              <a:t>3/14/2013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0CF5FFD-5EDD-472F-B163-FF7AB584AFE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01F2966-09C3-48B1-9292-001699FC56C3}" type="datetimeFigureOut">
              <a:rPr lang="en-US" smtClean="0"/>
              <a:pPr/>
              <a:t>3/14/2013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0CF5FFD-5EDD-472F-B163-FF7AB584AFE6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38200"/>
            <a:ext cx="7772400" cy="2133601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solidFill>
                  <a:schemeClr val="tx1">
                    <a:lumMod val="85000"/>
                  </a:schemeClr>
                </a:solidFill>
                <a:latin typeface="Andalus" pitchFamily="18" charset="-78"/>
                <a:cs typeface="Andalus" pitchFamily="18" charset="-78"/>
              </a:rPr>
              <a:t>Effect of exercise on </a:t>
            </a:r>
            <a:r>
              <a:rPr lang="en-US" dirty="0" smtClean="0">
                <a:solidFill>
                  <a:schemeClr val="tx1">
                    <a:lumMod val="85000"/>
                  </a:schemeClr>
                </a:solidFill>
                <a:latin typeface="Andalus" pitchFamily="18" charset="-78"/>
                <a:cs typeface="Andalus" pitchFamily="18" charset="-78"/>
              </a:rPr>
              <a:t>Heart and Blood circulation</a:t>
            </a:r>
            <a:r>
              <a:rPr lang="en-US" dirty="0" smtClean="0">
                <a:solidFill>
                  <a:schemeClr val="tx1">
                    <a:lumMod val="85000"/>
                  </a:schemeClr>
                </a:solidFill>
                <a:latin typeface="Andalus" pitchFamily="18" charset="-78"/>
                <a:cs typeface="Andalus" pitchFamily="18" charset="-78"/>
              </a:rPr>
              <a:t>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2819400"/>
            <a:ext cx="8153400" cy="281940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Presented </a:t>
            </a:r>
          </a:p>
          <a:p>
            <a:pPr algn="ctr"/>
            <a:r>
              <a:rPr lang="en-US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By</a:t>
            </a:r>
          </a:p>
          <a:p>
            <a:pPr algn="ctr"/>
            <a:r>
              <a:rPr lang="en-US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Dr. </a:t>
            </a:r>
            <a:r>
              <a:rPr lang="en-US" dirty="0" err="1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Subhas</a:t>
            </a:r>
            <a:r>
              <a:rPr lang="en-US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 Chandra Nandi</a:t>
            </a:r>
            <a:endParaRPr lang="en-US" dirty="0">
              <a:solidFill>
                <a:schemeClr val="bg2">
                  <a:lumMod val="40000"/>
                  <a:lumOff val="6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990600"/>
            <a:ext cx="7391400" cy="12954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dirty="0" smtClean="0">
                <a:solidFill>
                  <a:srgbClr val="FF0000"/>
                </a:solidFill>
                <a:latin typeface="Baskerville Old Face" pitchFamily="18" charset="0"/>
              </a:rPr>
              <a:t>Short term Physical activity Effects on Heart</a:t>
            </a:r>
            <a:r>
              <a:rPr lang="en-US" dirty="0" smtClean="0">
                <a:solidFill>
                  <a:srgbClr val="FF0000"/>
                </a:solidFill>
              </a:rPr>
              <a:t/>
            </a:r>
            <a:br>
              <a:rPr lang="en-US" dirty="0" smtClean="0">
                <a:solidFill>
                  <a:srgbClr val="FF0000"/>
                </a:solidFill>
              </a:rPr>
            </a:b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914400" y="2895600"/>
            <a:ext cx="7239000" cy="3352800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</a:rPr>
              <a:t>Increase Heart rate (Pulse)</a:t>
            </a:r>
          </a:p>
          <a:p>
            <a:pPr marL="514350" indent="-514350">
              <a:buAutoNum type="arabicPeriod"/>
            </a:pP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</a:rPr>
              <a:t>Increase Blood pressure</a:t>
            </a:r>
            <a:endParaRPr lang="en-US" sz="28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382000" cy="18288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  <a:latin typeface="Baskerville Old Face" pitchFamily="18" charset="0"/>
              </a:rPr>
              <a:t/>
            </a:r>
            <a:br>
              <a:rPr lang="en-US" dirty="0" smtClean="0">
                <a:solidFill>
                  <a:srgbClr val="FF0000"/>
                </a:solidFill>
                <a:latin typeface="Baskerville Old Face" pitchFamily="18" charset="0"/>
              </a:rPr>
            </a:br>
            <a:r>
              <a:rPr lang="en-US" dirty="0" smtClean="0">
                <a:solidFill>
                  <a:srgbClr val="FF0000"/>
                </a:solidFill>
                <a:latin typeface="Baskerville Old Face" pitchFamily="18" charset="0"/>
              </a:rPr>
              <a:t/>
            </a:r>
            <a:br>
              <a:rPr lang="en-US" dirty="0" smtClean="0">
                <a:solidFill>
                  <a:srgbClr val="FF0000"/>
                </a:solidFill>
                <a:latin typeface="Baskerville Old Face" pitchFamily="18" charset="0"/>
              </a:rPr>
            </a:br>
            <a:r>
              <a:rPr lang="en-US" dirty="0" smtClean="0">
                <a:solidFill>
                  <a:srgbClr val="FF0000"/>
                </a:solidFill>
                <a:latin typeface="Baskerville Old Face" pitchFamily="18" charset="0"/>
              </a:rPr>
              <a:t/>
            </a:r>
            <a:br>
              <a:rPr lang="en-US" dirty="0" smtClean="0">
                <a:solidFill>
                  <a:srgbClr val="FF0000"/>
                </a:solidFill>
                <a:latin typeface="Baskerville Old Face" pitchFamily="18" charset="0"/>
              </a:rPr>
            </a:br>
            <a:r>
              <a:rPr lang="en-US" dirty="0" smtClean="0">
                <a:solidFill>
                  <a:srgbClr val="FF0000"/>
                </a:solidFill>
                <a:latin typeface="Baskerville Old Face" pitchFamily="18" charset="0"/>
              </a:rPr>
              <a:t/>
            </a:r>
            <a:br>
              <a:rPr lang="en-US" dirty="0" smtClean="0">
                <a:solidFill>
                  <a:srgbClr val="FF0000"/>
                </a:solidFill>
                <a:latin typeface="Baskerville Old Face" pitchFamily="18" charset="0"/>
              </a:rPr>
            </a:br>
            <a:r>
              <a:rPr lang="en-US" dirty="0" smtClean="0">
                <a:solidFill>
                  <a:srgbClr val="FF0000"/>
                </a:solidFill>
                <a:latin typeface="Baskerville Old Face" pitchFamily="18" charset="0"/>
              </a:rPr>
              <a:t/>
            </a:r>
            <a:br>
              <a:rPr lang="en-US" dirty="0" smtClean="0">
                <a:solidFill>
                  <a:srgbClr val="FF0000"/>
                </a:solidFill>
                <a:latin typeface="Baskerville Old Face" pitchFamily="18" charset="0"/>
              </a:rPr>
            </a:br>
            <a:r>
              <a:rPr lang="en-US" dirty="0" smtClean="0">
                <a:solidFill>
                  <a:srgbClr val="FF0000"/>
                </a:solidFill>
                <a:latin typeface="Baskerville Old Face" pitchFamily="18" charset="0"/>
              </a:rPr>
              <a:t/>
            </a:r>
            <a:br>
              <a:rPr lang="en-US" dirty="0" smtClean="0">
                <a:solidFill>
                  <a:srgbClr val="FF0000"/>
                </a:solidFill>
                <a:latin typeface="Baskerville Old Face" pitchFamily="18" charset="0"/>
              </a:rPr>
            </a:br>
            <a:r>
              <a:rPr lang="en-US" dirty="0" smtClean="0">
                <a:solidFill>
                  <a:srgbClr val="FF0000"/>
                </a:solidFill>
                <a:latin typeface="Baskerville Old Face" pitchFamily="18" charset="0"/>
              </a:rPr>
              <a:t/>
            </a:r>
            <a:br>
              <a:rPr lang="en-US" dirty="0" smtClean="0">
                <a:solidFill>
                  <a:srgbClr val="FF0000"/>
                </a:solidFill>
                <a:latin typeface="Baskerville Old Face" pitchFamily="18" charset="0"/>
              </a:rPr>
            </a:br>
            <a:r>
              <a:rPr lang="en-US" sz="4000" dirty="0" smtClean="0">
                <a:solidFill>
                  <a:srgbClr val="FF0000"/>
                </a:solidFill>
                <a:latin typeface="Baskerville Old Face" pitchFamily="18" charset="0"/>
              </a:rPr>
              <a:t>Long term High intensity Physical activity Effects on Heart</a:t>
            </a:r>
            <a:r>
              <a:rPr lang="en-US" dirty="0" smtClean="0">
                <a:solidFill>
                  <a:srgbClr val="FF0000"/>
                </a:solidFill>
              </a:rPr>
              <a:t/>
            </a:r>
            <a:br>
              <a:rPr lang="en-US" dirty="0" smtClean="0">
                <a:solidFill>
                  <a:srgbClr val="FF0000"/>
                </a:solidFill>
              </a:rPr>
            </a:b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09600" y="1752600"/>
            <a:ext cx="8305800" cy="48006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</a:rPr>
              <a:t>1. </a:t>
            </a:r>
            <a:r>
              <a:rPr lang="en-US" sz="2400" dirty="0" smtClean="0">
                <a:solidFill>
                  <a:srgbClr val="371943"/>
                </a:solidFill>
              </a:rPr>
              <a:t>Bradycardia: 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</a:rPr>
              <a:t>Bradycardia is a slower than normal heart rate around 40-60 beats per minute.</a:t>
            </a:r>
          </a:p>
          <a:p>
            <a:pPr>
              <a:buNone/>
            </a:pP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</a:rPr>
              <a:t>2. </a:t>
            </a:r>
            <a:r>
              <a:rPr lang="en-US" sz="2400" dirty="0" smtClean="0">
                <a:solidFill>
                  <a:srgbClr val="371943"/>
                </a:solidFill>
              </a:rPr>
              <a:t>Cardiomegaly 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</a:rPr>
              <a:t>: Cardiomegaly is the state of an enlarged heart.</a:t>
            </a:r>
          </a:p>
          <a:p>
            <a:pPr>
              <a:buNone/>
            </a:pP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</a:rPr>
              <a:t>3. </a:t>
            </a:r>
            <a:r>
              <a:rPr lang="en-US" sz="2400" dirty="0" smtClean="0">
                <a:solidFill>
                  <a:srgbClr val="371943"/>
                </a:solidFill>
              </a:rPr>
              <a:t>Cardiac Hypertrophy : 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</a:rPr>
              <a:t>Cardiac Hypertrophy is the thickening of the muscular wall of the heart, specifically the left ventricle, which pump oxygenated blood to the aorta.</a:t>
            </a:r>
          </a:p>
          <a:p>
            <a:pPr>
              <a:buNone/>
            </a:pP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</a:rPr>
              <a:t>	The wall of the left ventricle increases in size by about 15-20% of its normal capacity.</a:t>
            </a:r>
          </a:p>
          <a:p>
            <a:pPr>
              <a:buNone/>
            </a:pP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</a:rPr>
              <a:t>4. Stroke volume increase (Heart pumps more blood with each stroke)</a:t>
            </a:r>
          </a:p>
          <a:p>
            <a:pPr>
              <a:buNone/>
            </a:pP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</a:rPr>
              <a:t>5. Heart rate (pulse) returns to its “resting rate” more quickly after period of intense activity.</a:t>
            </a:r>
          </a:p>
          <a:p>
            <a:pPr>
              <a:buNone/>
            </a:pP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</a:rPr>
              <a:t>6. Risk of coronary  artery disease is generally reduced, though this is also affected by other factors e.g. diet.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400" dirty="0" smtClean="0">
                <a:solidFill>
                  <a:srgbClr val="FF0000"/>
                </a:solidFill>
                <a:latin typeface="Baskerville Old Face" pitchFamily="18" charset="0"/>
              </a:rPr>
              <a:t>Short term Physical activity Effects on the blood circulation</a:t>
            </a:r>
            <a:endParaRPr lang="en-US" sz="4400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2"/>
          </p:nvPr>
        </p:nvSpPr>
        <p:spPr>
          <a:xfrm>
            <a:off x="457200" y="4114800"/>
            <a:ext cx="8153400" cy="2438400"/>
          </a:xfrm>
        </p:spPr>
        <p:txBody>
          <a:bodyPr/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More (a greater volume of) blood is pumped around the body.</a:t>
            </a:r>
          </a:p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Blood is diverted from the soft organs within the body into the blood vessels to be moved around the body.</a:t>
            </a:r>
          </a:p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The blood is transported (i.e. moves) heat from the active muscle to the surface of the body.</a:t>
            </a:r>
          </a:p>
          <a:p>
            <a:pPr>
              <a:buNone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			muscle 	heat 	body surface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9" name="Picture 8" descr="D:\vacency\Heart_diagram_blood_flow_en.svg.pn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29000" y="1676400"/>
            <a:ext cx="2238375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1" name="Straight Arrow Connector 10"/>
          <p:cNvCxnSpPr/>
          <p:nvPr/>
        </p:nvCxnSpPr>
        <p:spPr>
          <a:xfrm>
            <a:off x="3962400" y="6324600"/>
            <a:ext cx="914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847088"/>
          </a:xfrm>
        </p:spPr>
        <p:txBody>
          <a:bodyPr>
            <a:noAutofit/>
          </a:bodyPr>
          <a:lstStyle/>
          <a:p>
            <a:pPr algn="ctr"/>
            <a:r>
              <a:rPr lang="en-US" sz="4800" dirty="0" smtClean="0">
                <a:solidFill>
                  <a:srgbClr val="FF0000"/>
                </a:solidFill>
                <a:latin typeface="Baskerville Old Face" pitchFamily="18" charset="0"/>
              </a:rPr>
              <a:t>Long term High intensity Physical activity Effects on the blood circulation</a:t>
            </a:r>
            <a:endParaRPr lang="en-US" sz="4800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8305800" cy="3845720"/>
          </a:xfrm>
          <a:solidFill>
            <a:schemeClr val="bg1"/>
          </a:solidFill>
        </p:spPr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Quantity of </a:t>
            </a:r>
            <a:r>
              <a:rPr lang="en-US" dirty="0" smtClean="0">
                <a:solidFill>
                  <a:srgbClr val="FF0000"/>
                </a:solidFill>
              </a:rPr>
              <a:t>Red blood cells </a:t>
            </a:r>
            <a:r>
              <a:rPr lang="en-US" dirty="0" smtClean="0">
                <a:solidFill>
                  <a:schemeClr val="accent1"/>
                </a:solidFill>
              </a:rPr>
              <a:t>increases improving the ability of the blood transport oxygen around the body.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Blood supply to the muscle fiber is improved by more capillaries becoming available to take blood to the muscle tissues.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Similarly efficiency of return of de-oxygenated blood to the heart is also improved.</a:t>
            </a:r>
            <a:endParaRPr lang="en-US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202</TotalTime>
  <Words>222</Words>
  <Application>Microsoft Office PowerPoint</Application>
  <PresentationFormat>On-screen Show (4:3)</PresentationFormat>
  <Paragraphs>24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Flow</vt:lpstr>
      <vt:lpstr>Effect of exercise on Heart and Blood circulation </vt:lpstr>
      <vt:lpstr>Short term Physical activity Effects on Heart </vt:lpstr>
      <vt:lpstr>       Long term High intensity Physical activity Effects on Heart </vt:lpstr>
      <vt:lpstr>Short term Physical activity Effects on the blood circulation</vt:lpstr>
      <vt:lpstr>Long term High intensity Physical activity Effects on the blood circulation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Skeletal Muscle and its Structure and Function</dc:title>
  <dc:creator>Subhas Nandi</dc:creator>
  <cp:lastModifiedBy>Subhas Nandi</cp:lastModifiedBy>
  <cp:revision>31</cp:revision>
  <dcterms:created xsi:type="dcterms:W3CDTF">2013-03-06T14:18:31Z</dcterms:created>
  <dcterms:modified xsi:type="dcterms:W3CDTF">2013-03-14T13:21:34Z</dcterms:modified>
</cp:coreProperties>
</file>